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024" r:id="rId2"/>
    <p:sldId id="2032" r:id="rId3"/>
    <p:sldId id="2208" r:id="rId4"/>
    <p:sldId id="2216" r:id="rId5"/>
    <p:sldId id="2207" r:id="rId6"/>
    <p:sldId id="2217" r:id="rId7"/>
    <p:sldId id="2084" r:id="rId8"/>
    <p:sldId id="2200" r:id="rId9"/>
    <p:sldId id="2215" r:id="rId10"/>
    <p:sldId id="2211" r:id="rId11"/>
    <p:sldId id="2219" r:id="rId12"/>
    <p:sldId id="2212" r:id="rId13"/>
    <p:sldId id="2213" r:id="rId14"/>
    <p:sldId id="2214" r:id="rId15"/>
    <p:sldId id="2218" r:id="rId16"/>
    <p:sldId id="169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067" autoAdjust="0"/>
  </p:normalViewPr>
  <p:slideViewPr>
    <p:cSldViewPr>
      <p:cViewPr varScale="1">
        <p:scale>
          <a:sx n="139" d="100"/>
          <a:sy n="139" d="100"/>
        </p:scale>
        <p:origin x="12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8284764" cy="1081664"/>
          </a:xfrm>
        </p:spPr>
        <p:txBody>
          <a:bodyPr/>
          <a:lstStyle/>
          <a:p>
            <a:r>
              <a:rPr lang="en-US" sz="3200" dirty="0"/>
              <a:t>How to order a second copy of an e-book (suggested method)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228A6-52E2-420D-B47C-54286B17B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011909"/>
            <a:ext cx="6326909" cy="719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31294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386AA-C43A-4B0D-8602-27B54FA0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54" y="1389170"/>
            <a:ext cx="4880064" cy="2913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59105"/>
          </a:xfrm>
        </p:spPr>
        <p:txBody>
          <a:bodyPr>
            <a:normAutofit/>
          </a:bodyPr>
          <a:lstStyle/>
          <a:p>
            <a:r>
              <a:rPr lang="en-US" sz="2000" dirty="0"/>
              <a:t>From the invoice line we will search for the original order (POL-45173)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CE1BC-A81D-466E-9FE2-081B4A94510B}"/>
              </a:ext>
            </a:extLst>
          </p:cNvPr>
          <p:cNvSpPr/>
          <p:nvPr/>
        </p:nvSpPr>
        <p:spPr>
          <a:xfrm>
            <a:off x="2483768" y="199568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59105"/>
          </a:xfrm>
        </p:spPr>
        <p:txBody>
          <a:bodyPr>
            <a:normAutofit/>
          </a:bodyPr>
          <a:lstStyle/>
          <a:p>
            <a:r>
              <a:rPr lang="en-US" sz="2000" dirty="0"/>
              <a:t>Note that we are linking the invoice line to a closed order. By default the POLs are filtered by ‘Active’ so you will need to change the filter to ‘All’ to find and connect this POL in the pickup list.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E409E-FCAC-43FC-8696-4DE1D3A5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95" y="1936825"/>
            <a:ext cx="4331382" cy="2579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2CD148-31A6-47AF-AE46-8EB724DC6522}"/>
              </a:ext>
            </a:extLst>
          </p:cNvPr>
          <p:cNvSpPr/>
          <p:nvPr/>
        </p:nvSpPr>
        <p:spPr>
          <a:xfrm>
            <a:off x="2424185" y="2648698"/>
            <a:ext cx="759662" cy="262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143701-76DC-4CDF-9EFA-9EC1CA2E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849" y="752604"/>
            <a:ext cx="4219108" cy="3907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3888173" cy="145910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Change the price (of the invoice line) to be the price of the additional “copy” of the e-book and add a note.</a:t>
            </a:r>
          </a:p>
          <a:p>
            <a:r>
              <a:rPr lang="en-US" sz="2000" dirty="0"/>
              <a:t>The  additional “copy” costs 50.00 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FD52D-8D76-424E-9B6D-84511FD883C6}"/>
              </a:ext>
            </a:extLst>
          </p:cNvPr>
          <p:cNvSpPr/>
          <p:nvPr/>
        </p:nvSpPr>
        <p:spPr>
          <a:xfrm>
            <a:off x="5106814" y="1886404"/>
            <a:ext cx="720080" cy="17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69B97C-7010-444E-ABAC-0FEFC3B215DB}"/>
              </a:ext>
            </a:extLst>
          </p:cNvPr>
          <p:cNvSpPr/>
          <p:nvPr/>
        </p:nvSpPr>
        <p:spPr>
          <a:xfrm>
            <a:off x="5106814" y="3398213"/>
            <a:ext cx="2664296" cy="17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59105"/>
          </a:xfrm>
        </p:spPr>
        <p:txBody>
          <a:bodyPr>
            <a:normAutofit/>
          </a:bodyPr>
          <a:lstStyle/>
          <a:p>
            <a:r>
              <a:rPr lang="en-US" sz="2000" dirty="0"/>
              <a:t>Pay and close invoice as you would for any invoice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348CD-248A-43C9-ACAB-61D7E8CE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158"/>
            <a:ext cx="9144000" cy="1113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852879-559B-4AF8-82F0-1653B84E6D8D}"/>
              </a:ext>
            </a:extLst>
          </p:cNvPr>
          <p:cNvSpPr/>
          <p:nvPr/>
        </p:nvSpPr>
        <p:spPr>
          <a:xfrm>
            <a:off x="1475656" y="2571750"/>
            <a:ext cx="504056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95DC2-11FA-4A94-83BF-8E489E2DEEEC}"/>
              </a:ext>
            </a:extLst>
          </p:cNvPr>
          <p:cNvSpPr/>
          <p:nvPr/>
        </p:nvSpPr>
        <p:spPr>
          <a:xfrm>
            <a:off x="7956376" y="257175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BE07-A055-44E7-A911-9F02A54C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791"/>
            <a:ext cx="9144000" cy="2533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59105"/>
          </a:xfrm>
        </p:spPr>
        <p:txBody>
          <a:bodyPr>
            <a:normAutofit/>
          </a:bodyPr>
          <a:lstStyle/>
          <a:p>
            <a:r>
              <a:rPr lang="en-US" sz="2000" dirty="0"/>
              <a:t>See that the additional charge for the additional “copy” of the e-book got linked to the original order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52879-559B-4AF8-82F0-1653B84E6D8D}"/>
              </a:ext>
            </a:extLst>
          </p:cNvPr>
          <p:cNvSpPr/>
          <p:nvPr/>
        </p:nvSpPr>
        <p:spPr>
          <a:xfrm>
            <a:off x="1749938" y="2321350"/>
            <a:ext cx="792088" cy="28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95DC2-11FA-4A94-83BF-8E489E2DEEEC}"/>
              </a:ext>
            </a:extLst>
          </p:cNvPr>
          <p:cNvSpPr/>
          <p:nvPr/>
        </p:nvSpPr>
        <p:spPr>
          <a:xfrm>
            <a:off x="1215124" y="3408346"/>
            <a:ext cx="8365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50FD0-0E1D-44D2-B0CD-21439DF85A57}"/>
              </a:ext>
            </a:extLst>
          </p:cNvPr>
          <p:cNvSpPr/>
          <p:nvPr/>
        </p:nvSpPr>
        <p:spPr>
          <a:xfrm>
            <a:off x="5940152" y="3398998"/>
            <a:ext cx="6925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DDEBD5-C537-4FE3-9292-7818264A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3826"/>
            <a:ext cx="9144000" cy="1604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59105"/>
          </a:xfrm>
        </p:spPr>
        <p:txBody>
          <a:bodyPr>
            <a:normAutofit/>
          </a:bodyPr>
          <a:lstStyle/>
          <a:p>
            <a:r>
              <a:rPr lang="en-US" sz="2000" dirty="0"/>
              <a:t>Note that if this is a frequent occurrence you could create a reporting code for it and use it in the invoice line.  </a:t>
            </a:r>
          </a:p>
          <a:p>
            <a:r>
              <a:rPr lang="en-US" sz="2000" dirty="0"/>
              <a:t>It will then be able to retrieve all such occurrences easily in Alma Analytics.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8FE0F4-B915-4F5B-911D-5E38BC54590E}"/>
              </a:ext>
            </a:extLst>
          </p:cNvPr>
          <p:cNvSpPr/>
          <p:nvPr/>
        </p:nvSpPr>
        <p:spPr>
          <a:xfrm>
            <a:off x="1331640" y="2911898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723157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Ordering the second copy</a:t>
            </a:r>
          </a:p>
        </p:txBody>
      </p:sp>
    </p:spTree>
    <p:extLst>
      <p:ext uri="{BB962C8B-B14F-4D97-AF65-F5344CB8AC3E}">
        <p14:creationId xmlns:p14="http://schemas.microsoft.com/office/powerpoint/2010/main" val="10608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8272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situation described here the library has purchased an e-book and the order (POL) for the e-book is closed.</a:t>
            </a:r>
          </a:p>
          <a:p>
            <a:r>
              <a:rPr lang="en-US" dirty="0"/>
              <a:t>At a later time the library purchases another “copy” of the e-book.</a:t>
            </a:r>
          </a:p>
          <a:p>
            <a:r>
              <a:rPr lang="en-US" dirty="0"/>
              <a:t>We will not elaborate here on what another “copy” means, and different institutions have different nuances of the definition.    </a:t>
            </a:r>
          </a:p>
          <a:p>
            <a:r>
              <a:rPr lang="en-US" dirty="0"/>
              <a:t>In our example the additional e-book copy may be “access for one or more additional concurrent users to an electronic portfolio, purchased from the same vendor as the original POL”.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9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670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following order, POL-45173, for title “Feminist nightmares” is closed.</a:t>
            </a:r>
          </a:p>
          <a:p>
            <a:r>
              <a:rPr lang="en-US" dirty="0"/>
              <a:t>It is for an e-book.  The POL is type “Electronic Title – One Time”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93539-4D20-4F08-9F13-5ABEE4D2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0945"/>
            <a:ext cx="9144000" cy="2033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391EC2-846E-4D65-AF39-E66C7D09E493}"/>
              </a:ext>
            </a:extLst>
          </p:cNvPr>
          <p:cNvSpPr/>
          <p:nvPr/>
        </p:nvSpPr>
        <p:spPr>
          <a:xfrm>
            <a:off x="107504" y="3939902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739025"/>
          </a:xfrm>
        </p:spPr>
        <p:txBody>
          <a:bodyPr>
            <a:normAutofit/>
          </a:bodyPr>
          <a:lstStyle/>
          <a:p>
            <a:r>
              <a:rPr lang="en-US" dirty="0"/>
              <a:t>It is connected to closed invoice PO-96031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D1606-F59F-4A77-9B9F-3E3530C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631"/>
            <a:ext cx="9144000" cy="2577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2CB500-EE2A-4FE9-A31E-3C10FCB594A4}"/>
              </a:ext>
            </a:extLst>
          </p:cNvPr>
          <p:cNvSpPr/>
          <p:nvPr/>
        </p:nvSpPr>
        <p:spPr>
          <a:xfrm>
            <a:off x="107504" y="1794631"/>
            <a:ext cx="3672408" cy="273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3CEA9-52CA-485A-98EE-7F7A61741384}"/>
              </a:ext>
            </a:extLst>
          </p:cNvPr>
          <p:cNvSpPr/>
          <p:nvPr/>
        </p:nvSpPr>
        <p:spPr>
          <a:xfrm>
            <a:off x="899592" y="3795886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739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 the institution decides to purchase an additional electronic copy of title “Additional nightmares” from the same vendor.</a:t>
            </a:r>
          </a:p>
        </p:txBody>
      </p:sp>
    </p:spTree>
    <p:extLst>
      <p:ext uri="{BB962C8B-B14F-4D97-AF65-F5344CB8AC3E}">
        <p14:creationId xmlns:p14="http://schemas.microsoft.com/office/powerpoint/2010/main" val="78181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Ordering the second copy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32E79-9B48-4D02-A109-F1DDD5CF4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574106"/>
            <a:ext cx="2256631" cy="1844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7DA2C-7104-47ED-ADCB-919506BE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68" y="1570366"/>
            <a:ext cx="2002704" cy="1802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59105"/>
          </a:xfrm>
        </p:spPr>
        <p:txBody>
          <a:bodyPr>
            <a:normAutofit/>
          </a:bodyPr>
          <a:lstStyle/>
          <a:p>
            <a:r>
              <a:rPr lang="en-US" sz="2000" dirty="0"/>
              <a:t>Manually create an invoice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C5FCC-44BB-4CBC-AFA3-1E62E339B7B9}"/>
              </a:ext>
            </a:extLst>
          </p:cNvPr>
          <p:cNvSpPr/>
          <p:nvPr/>
        </p:nvSpPr>
        <p:spPr>
          <a:xfrm>
            <a:off x="1304140" y="2156123"/>
            <a:ext cx="1224136" cy="340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936BC-FEA6-47D8-A3CD-C9AC8A594E78}"/>
              </a:ext>
            </a:extLst>
          </p:cNvPr>
          <p:cNvSpPr/>
          <p:nvPr/>
        </p:nvSpPr>
        <p:spPr>
          <a:xfrm>
            <a:off x="5220072" y="2139702"/>
            <a:ext cx="1728192" cy="22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D88ABF-D71D-49B8-8AE7-62071E41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048"/>
            <a:ext cx="9144000" cy="2141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second copy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59105"/>
          </a:xfrm>
        </p:spPr>
        <p:txBody>
          <a:bodyPr>
            <a:normAutofit/>
          </a:bodyPr>
          <a:lstStyle/>
          <a:p>
            <a:r>
              <a:rPr lang="en-US" sz="2000" dirty="0"/>
              <a:t>Fill in invoice details (vendor, price of second copy, etc.) and then create an invoice 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6C1EC-1593-48C1-9CF6-B1FAFB9798DD}"/>
              </a:ext>
            </a:extLst>
          </p:cNvPr>
          <p:cNvSpPr/>
          <p:nvPr/>
        </p:nvSpPr>
        <p:spPr>
          <a:xfrm>
            <a:off x="7767937" y="1563638"/>
            <a:ext cx="1342236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C5FCC-44BB-4CBC-AFA3-1E62E339B7B9}"/>
              </a:ext>
            </a:extLst>
          </p:cNvPr>
          <p:cNvSpPr/>
          <p:nvPr/>
        </p:nvSpPr>
        <p:spPr>
          <a:xfrm>
            <a:off x="899592" y="2471583"/>
            <a:ext cx="720080" cy="17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936BC-FEA6-47D8-A3CD-C9AC8A594E78}"/>
              </a:ext>
            </a:extLst>
          </p:cNvPr>
          <p:cNvSpPr/>
          <p:nvPr/>
        </p:nvSpPr>
        <p:spPr>
          <a:xfrm>
            <a:off x="683568" y="2702016"/>
            <a:ext cx="1088504" cy="17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7B621-F7A7-4C9D-81F0-E226D5E244C9}"/>
              </a:ext>
            </a:extLst>
          </p:cNvPr>
          <p:cNvSpPr txBox="1"/>
          <p:nvPr/>
        </p:nvSpPr>
        <p:spPr>
          <a:xfrm>
            <a:off x="107504" y="3795886"/>
            <a:ext cx="1224136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Same vendor as the originally ordered e-book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5ACAC-B4A7-4896-BDF5-DA34F835E455}"/>
              </a:ext>
            </a:extLst>
          </p:cNvPr>
          <p:cNvCxnSpPr>
            <a:cxnSpLocks/>
          </p:cNvCxnSpPr>
          <p:nvPr/>
        </p:nvCxnSpPr>
        <p:spPr>
          <a:xfrm>
            <a:off x="251520" y="2551125"/>
            <a:ext cx="0" cy="12447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F4361-362F-44FD-B68B-45445FE1DEDC}"/>
              </a:ext>
            </a:extLst>
          </p:cNvPr>
          <p:cNvCxnSpPr>
            <a:cxnSpLocks/>
          </p:cNvCxnSpPr>
          <p:nvPr/>
        </p:nvCxnSpPr>
        <p:spPr>
          <a:xfrm flipH="1">
            <a:off x="251520" y="2551125"/>
            <a:ext cx="648072" cy="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F671AC4-EB2E-4F04-BD73-DA483482BD2F}"/>
              </a:ext>
            </a:extLst>
          </p:cNvPr>
          <p:cNvSpPr txBox="1"/>
          <p:nvPr/>
        </p:nvSpPr>
        <p:spPr>
          <a:xfrm>
            <a:off x="1619672" y="4052943"/>
            <a:ext cx="1368137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Price of additional “copy” of the e-book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1D07E4-7193-4104-AEDC-16AF140A898F}"/>
              </a:ext>
            </a:extLst>
          </p:cNvPr>
          <p:cNvCxnSpPr>
            <a:cxnSpLocks/>
          </p:cNvCxnSpPr>
          <p:nvPr/>
        </p:nvCxnSpPr>
        <p:spPr>
          <a:xfrm>
            <a:off x="2339752" y="2781229"/>
            <a:ext cx="0" cy="1271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ADB325-7648-473B-B266-2AB14124D314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772072" y="2783026"/>
            <a:ext cx="567680" cy="507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7072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8419</TotalTime>
  <Words>441</Words>
  <Application>Microsoft Office PowerPoint</Application>
  <PresentationFormat>On-screen Show (16:9)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IGeLU_2016_16X9 (1)</vt:lpstr>
      <vt:lpstr>How to order a second copy of an e-book (suggested method)</vt:lpstr>
      <vt:lpstr>PowerPoint Presentation</vt:lpstr>
      <vt:lpstr>Background</vt:lpstr>
      <vt:lpstr>Background</vt:lpstr>
      <vt:lpstr>Background</vt:lpstr>
      <vt:lpstr>Background</vt:lpstr>
      <vt:lpstr>Ordering the second copy</vt:lpstr>
      <vt:lpstr>Ordering the second copy</vt:lpstr>
      <vt:lpstr>Ordering the second copy</vt:lpstr>
      <vt:lpstr>Ordering the second copy</vt:lpstr>
      <vt:lpstr>Ordering the second copy</vt:lpstr>
      <vt:lpstr>Ordering the second copy</vt:lpstr>
      <vt:lpstr>Ordering the second copy</vt:lpstr>
      <vt:lpstr>Ordering the second copy</vt:lpstr>
      <vt:lpstr>Ordering the second copy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611</cp:revision>
  <dcterms:created xsi:type="dcterms:W3CDTF">2017-01-02T15:10:30Z</dcterms:created>
  <dcterms:modified xsi:type="dcterms:W3CDTF">2020-03-05T07:02:22Z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